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 id="2147483684" r:id="rId3"/>
    <p:sldMasterId id="2147483696" r:id="rId4"/>
    <p:sldMasterId id="2147483708" r:id="rId5"/>
    <p:sldMasterId id="2147483720" r:id="rId6"/>
  </p:sldMasterIdLst>
  <p:sldIdLst>
    <p:sldId id="258" r:id="rId7"/>
    <p:sldId id="260" r:id="rId8"/>
    <p:sldId id="262" r:id="rId9"/>
    <p:sldId id="264" r:id="rId10"/>
    <p:sldId id="266" r:id="rId11"/>
    <p:sldId id="268"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7653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3070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5401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0151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76163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8374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6062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66872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273418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47724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2609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236851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49373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44742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34093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07557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64891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07875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60135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3295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67102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674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55773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713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591651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29007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23637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199500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072215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069602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278489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0569601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9846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209040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516032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837138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519493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09177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932282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01550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154291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168236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087364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2610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614397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681513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748796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173028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82640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112594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808115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389262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660231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071152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2331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345667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616166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332856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138608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440078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369116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617926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0098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26881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6982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2FE0C-C5C5-431B-8382-DA0DD8C441D8}" type="datetimeFigureOut">
              <a:rPr lang="en-US" smtClean="0">
                <a:solidFill>
                  <a:prstClr val="black">
                    <a:tint val="75000"/>
                  </a:prstClr>
                </a:solidFill>
              </a:rPr>
              <a:pPr/>
              <a:t>3/22/2020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75559D-8F77-4D36-8197-AE041047CD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2967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97D2FE0C-C5C5-431B-8382-DA0DD8C441D8}" type="datetimeFigureOut">
              <a:rPr lang="en-US" smtClean="0">
                <a:solidFill>
                  <a:prstClr val="black">
                    <a:tint val="75000"/>
                  </a:prstClr>
                </a:solidFill>
              </a:rPr>
              <a:pPr rtl="0"/>
              <a:t>3/22/2020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6275559D-8F77-4D36-8197-AE041047CDDF}"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21413604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97D2FE0C-C5C5-431B-8382-DA0DD8C441D8}" type="datetimeFigureOut">
              <a:rPr lang="en-US" smtClean="0">
                <a:solidFill>
                  <a:prstClr val="black">
                    <a:tint val="75000"/>
                  </a:prstClr>
                </a:solidFill>
              </a:rPr>
              <a:pPr rtl="0"/>
              <a:t>3/22/2020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6275559D-8F77-4D36-8197-AE041047CDDF}"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26244533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97D2FE0C-C5C5-431B-8382-DA0DD8C441D8}" type="datetimeFigureOut">
              <a:rPr lang="en-US" smtClean="0">
                <a:solidFill>
                  <a:prstClr val="black">
                    <a:tint val="75000"/>
                  </a:prstClr>
                </a:solidFill>
              </a:rPr>
              <a:pPr rtl="0"/>
              <a:t>3/22/2020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6275559D-8F77-4D36-8197-AE041047CDDF}"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173339202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97D2FE0C-C5C5-431B-8382-DA0DD8C441D8}" type="datetimeFigureOut">
              <a:rPr lang="en-US" smtClean="0">
                <a:solidFill>
                  <a:prstClr val="black">
                    <a:tint val="75000"/>
                  </a:prstClr>
                </a:solidFill>
              </a:rPr>
              <a:pPr rtl="0"/>
              <a:t>3/22/2020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6275559D-8F77-4D36-8197-AE041047CDDF}"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413111120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97D2FE0C-C5C5-431B-8382-DA0DD8C441D8}" type="datetimeFigureOut">
              <a:rPr lang="en-US" smtClean="0">
                <a:solidFill>
                  <a:prstClr val="black">
                    <a:tint val="75000"/>
                  </a:prstClr>
                </a:solidFill>
              </a:rPr>
              <a:pPr rtl="0"/>
              <a:t>3/22/2020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6275559D-8F77-4D36-8197-AE041047CDDF}"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58424193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97D2FE0C-C5C5-431B-8382-DA0DD8C441D8}" type="datetimeFigureOut">
              <a:rPr lang="en-US" smtClean="0">
                <a:solidFill>
                  <a:prstClr val="black">
                    <a:tint val="75000"/>
                  </a:prstClr>
                </a:solidFill>
              </a:rPr>
              <a:pPr rtl="0"/>
              <a:t>3/22/2020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6275559D-8F77-4D36-8197-AE041047CDDF}"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178298442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الخارجية المصرية ومشروع جونستون : </a:t>
            </a:r>
            <a:br>
              <a:rPr lang="ar-EG" dirty="0"/>
            </a:br>
            <a:r>
              <a:rPr lang="ar-SA" dirty="0" smtClean="0"/>
              <a:t>م 1 / 3 </a:t>
            </a:r>
            <a:endParaRPr lang="en-US" dirty="0"/>
          </a:p>
        </p:txBody>
      </p:sp>
      <p:sp>
        <p:nvSpPr>
          <p:cNvPr id="3" name="Content Placeholder 2"/>
          <p:cNvSpPr>
            <a:spLocks noGrp="1"/>
          </p:cNvSpPr>
          <p:nvPr>
            <p:ph idx="1"/>
          </p:nvPr>
        </p:nvSpPr>
        <p:spPr/>
        <p:txBody>
          <a:bodyPr>
            <a:normAutofit/>
          </a:bodyPr>
          <a:lstStyle/>
          <a:p>
            <a:r>
              <a:rPr lang="ar-EG" dirty="0"/>
              <a:t>•	</a:t>
            </a:r>
            <a:r>
              <a:rPr lang="ar-EG" dirty="0" smtClean="0"/>
              <a:t>عندما </a:t>
            </a:r>
            <a:r>
              <a:rPr lang="ar-EG" dirty="0"/>
              <a:t>تقلد الرئيس الأمريكى أيزنهاور مهام منصبه كرئيس للولايات المتحدة الأمريكية فى يناير 1953م قام بتعيين أريك جونستون رئيس المجلس الاستشاري للتنمية العالمية كممثل شخصى له برتبة سفير من أجل تسوية قضية مياه نهر الأردن بين إسرائيل والدول العربية، وقام جونستون بأربع جولات فى منطقة الشرق الأوسط  زار خلالها مصر، وسوريا، ولبنان، وإسرائيل من أجل الحصول على موافقة هذه الدول على مشروعه الموحد لمصادر نهر الأردن (16).</a:t>
            </a:r>
          </a:p>
          <a:p>
            <a:endParaRPr lang="en-US" dirty="0"/>
          </a:p>
        </p:txBody>
      </p:sp>
    </p:spTree>
    <p:extLst>
      <p:ext uri="{BB962C8B-B14F-4D97-AF65-F5344CB8AC3E}">
        <p14:creationId xmlns:p14="http://schemas.microsoft.com/office/powerpoint/2010/main" val="3956108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استقبلت مصر أريك جونستون </a:t>
            </a:r>
            <a:endParaRPr lang="en-US" dirty="0"/>
          </a:p>
        </p:txBody>
      </p:sp>
      <p:sp>
        <p:nvSpPr>
          <p:cNvPr id="3" name="Content Placeholder 2"/>
          <p:cNvSpPr>
            <a:spLocks noGrp="1"/>
          </p:cNvSpPr>
          <p:nvPr>
            <p:ph idx="1"/>
          </p:nvPr>
        </p:nvSpPr>
        <p:spPr/>
        <p:txBody>
          <a:bodyPr>
            <a:normAutofit fontScale="77500" lnSpcReduction="20000"/>
          </a:bodyPr>
          <a:lstStyle/>
          <a:p>
            <a:r>
              <a:rPr lang="ar-EG" dirty="0"/>
              <a:t>وقد استقبلت مصر أريك جونستون بالترحاب لدرجة أن الخارجية الأمريكية أرسلت برقية شكر إلى وزارة الخارجية المصرية فى 18/11/1953م تضمنت عظيم تقديرها لحسن الاسنقبال والاستعداد الطيب الذى أبدته مصر تجاه أريك جونستون ، لبحث مشروع الانتفاع المشترك لمياه نهر الأردن (17).  </a:t>
            </a:r>
          </a:p>
          <a:p>
            <a:r>
              <a:rPr lang="ar-EG" dirty="0"/>
              <a:t>وبعد عامين من المفاوضات المكثفة أجراها جونستون مع الدول العربية وإسرائيل أمكن تحديد النقاط الرئيسية في مشروعه وهى: </a:t>
            </a:r>
          </a:p>
          <a:p>
            <a:r>
              <a:rPr lang="ar-EG" dirty="0"/>
              <a:t>1- تجفيف بحيرة الحولة واستصلاحها لغرض الزراعة. </a:t>
            </a:r>
          </a:p>
          <a:p>
            <a:r>
              <a:rPr lang="ar-EG" dirty="0"/>
              <a:t>2- اعتبار بحيرة طبرية خزانا طبيعيا لمياه نهرى الأردن واليرموك.</a:t>
            </a:r>
          </a:p>
          <a:p>
            <a:r>
              <a:rPr lang="ar-EG" dirty="0"/>
              <a:t>3- استثمار مياه نهر الحاصبانى والوزانى وبانياس لرى الجليل الأعلى، ومناطق الحولة ومرج بن عامر.</a:t>
            </a:r>
          </a:p>
          <a:p>
            <a:r>
              <a:rPr lang="ar-EG" dirty="0"/>
              <a:t>4- بناء سدين على نهر اليرموك – سد المقارن ، وسد العدسية – لتحويل فيضان نهر اليرموك إلى بحيرة طبرية(18). </a:t>
            </a:r>
          </a:p>
          <a:p>
            <a:pPr algn="r" rtl="1"/>
            <a:endParaRPr lang="en-US" dirty="0"/>
          </a:p>
        </p:txBody>
      </p:sp>
    </p:spTree>
    <p:extLst>
      <p:ext uri="{BB962C8B-B14F-4D97-AF65-F5344CB8AC3E}">
        <p14:creationId xmlns:p14="http://schemas.microsoft.com/office/powerpoint/2010/main" val="1097368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هدف مشروع جونستون</a:t>
            </a:r>
            <a:endParaRPr lang="en-US" dirty="0"/>
          </a:p>
        </p:txBody>
      </p:sp>
      <p:sp>
        <p:nvSpPr>
          <p:cNvPr id="3" name="Content Placeholder 2"/>
          <p:cNvSpPr>
            <a:spLocks noGrp="1"/>
          </p:cNvSpPr>
          <p:nvPr>
            <p:ph idx="1"/>
          </p:nvPr>
        </p:nvSpPr>
        <p:spPr/>
        <p:txBody>
          <a:bodyPr>
            <a:normAutofit fontScale="77500" lnSpcReduction="20000"/>
          </a:bodyPr>
          <a:lstStyle/>
          <a:p>
            <a:pPr algn="just" rtl="1"/>
            <a:r>
              <a:rPr lang="ar-EG" dirty="0"/>
              <a:t>كان هدف مشروع جونستون هو حل مشكلة اللاجئين الفلسطينيين بإعادة توطينهم من خلال إقامة عدد من مشاريع الرى لتوفير المياه لهم في حوض نهر الأردن ، فقد كانت خطته تقوم على رى حوالى  250 ألف فدان من الأراضى جنوب الأردن لإيواء 200000 إلى 250000 من اللاجئين الفلسطينيين، وتحويل الأردن إلى دولة قابلة للحياة ، لكن هذه الخطة لم تحظ بالموافقة، رغم الموافقة المشروطة لملك الأردن عليها، ففى الرسالة التى بعث بها جونستون لوزارة الخارجية الأمريكية أشار فيها إلى أنه التقى بالملك حسين ملك الأردن والرئيس المصرى جمال عبد الناصر ومحمود فوزى وزير خارجية الجمهورية العربية المتحدة، وأن الملك حسين كان يرغب في المضي قدماً نحو الموافقة على خطته الموحدة، إذا وافق عليها عبد الناصر، كما أن محمود فوزى كان يرى أن خطة جونستون منطقية(19) رغم ذاك كله لم تحظ الاتفاقية بالموافقة وظلت في الأدراج بسبب رفض جامعة الدول العربية لها سنة 1955م(20). </a:t>
            </a:r>
            <a:endParaRPr lang="en-US" dirty="0"/>
          </a:p>
        </p:txBody>
      </p:sp>
    </p:spTree>
    <p:extLst>
      <p:ext uri="{BB962C8B-B14F-4D97-AF65-F5344CB8AC3E}">
        <p14:creationId xmlns:p14="http://schemas.microsoft.com/office/powerpoint/2010/main" val="4280748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موقف الدول العربية من مشروع جونستون</a:t>
            </a:r>
            <a:endParaRPr lang="en-US" dirty="0"/>
          </a:p>
        </p:txBody>
      </p:sp>
      <p:sp>
        <p:nvSpPr>
          <p:cNvPr id="3" name="Content Placeholder 2"/>
          <p:cNvSpPr>
            <a:spLocks noGrp="1"/>
          </p:cNvSpPr>
          <p:nvPr>
            <p:ph idx="1"/>
          </p:nvPr>
        </p:nvSpPr>
        <p:spPr/>
        <p:txBody>
          <a:bodyPr>
            <a:normAutofit fontScale="92500" lnSpcReduction="20000"/>
          </a:bodyPr>
          <a:lstStyle/>
          <a:p>
            <a:pPr algn="just" rtl="1"/>
            <a:r>
              <a:rPr lang="ar-EG" dirty="0"/>
              <a:t> وقد تابعت وزارة الخارجية المصرية من خلال الإدارة العربية بالوزارة وكذا سفرائها في الخارج، موقف الدول العربية من مشروع جونستون ، فقد كتبت الإدارة العربية تقريراً عن أعمال اللجنة الثلاثية العربية لبحث تحويل مجرى نهر الأردن جاء فيه أنه شكلت لجنة من قبل مجلس الجامعة العربية لدراسة مشروع جونستون، وقدمت اللجنة مشروعاً مضاداً لم يقبل به جونستون، كما أن سفير الأردن بالقاهرة السيد محمد الشريقى أوضح أن مشروع جونستون يرمى إلى تخزين المياه في بحيرة طبرية، بحيث يصبح تتجكم إسرائيل في حصة كبيرة من هذه المياه، وخطورة هذا المشروع أنه يضع نهر الأردن كله تحت تصرف إسرائيل، ويجعل العرب مضطرين للتعاون مع إسرائيل عن طريقه والتسليم لها ببعض </a:t>
            </a:r>
            <a:r>
              <a:rPr lang="ar-EG" dirty="0" smtClean="0"/>
              <a:t>الحقوق</a:t>
            </a:r>
            <a:r>
              <a:rPr lang="ar-SA" dirty="0" smtClean="0"/>
              <a:t>  </a:t>
            </a:r>
            <a:r>
              <a:rPr lang="ar-EG" dirty="0" smtClean="0"/>
              <a:t>.</a:t>
            </a:r>
            <a:endParaRPr lang="en-US" dirty="0"/>
          </a:p>
        </p:txBody>
      </p:sp>
    </p:spTree>
    <p:extLst>
      <p:ext uri="{BB962C8B-B14F-4D97-AF65-F5344CB8AC3E}">
        <p14:creationId xmlns:p14="http://schemas.microsoft.com/office/powerpoint/2010/main" val="2446865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موقف الاردن </a:t>
            </a:r>
            <a:endParaRPr lang="en-US" dirty="0"/>
          </a:p>
        </p:txBody>
      </p:sp>
      <p:sp>
        <p:nvSpPr>
          <p:cNvPr id="3" name="Content Placeholder 2"/>
          <p:cNvSpPr>
            <a:spLocks noGrp="1"/>
          </p:cNvSpPr>
          <p:nvPr>
            <p:ph idx="1"/>
          </p:nvPr>
        </p:nvSpPr>
        <p:spPr/>
        <p:txBody>
          <a:bodyPr>
            <a:normAutofit fontScale="85000" lnSpcReduction="20000"/>
          </a:bodyPr>
          <a:lstStyle/>
          <a:p>
            <a:pPr algn="just" rtl="1"/>
            <a:r>
              <a:rPr lang="ar-EG" dirty="0"/>
              <a:t>وقد حرص السفير المصري بعمان على مقابلة وزير خارجية الأردن الدكتور حسين فخري الخالدي ، لمعرفة موقف بلاده من زيارة أريك جونستون لمنطقة الشرق الأوسط ، ومشروعه الخاص باستثمار موارد مياه نهر الأردن الذى وضعته سلطة وادى التنسي الأمريكية بناء على رغبة قدمت من هيئة الأمم المتحدة ، وأكد له وزير الخارجية أن هذا المشروع يحقق لإسرائيل نصيب الأسد من مياه نهر الأردن ، وأنه مشروع يضر بالعرب سياسياً واقتصادياً، ويؤدى إلى تصدع الوحدة العربية ، وأنه إذا قيل لليهود اطلبوا ما شئتم فلن يطالبوا بأكثر مما أعطى لهم في مشروع جونستون هذا. وذكر الخالدى للسفير المصري بأنه لا يسير في حكمه على مشروع جونستون وراء العاطفة، وإنما يتحدث عن بحث ودراسة، حيث عرض المشروع على المختصين وانتهى إلى إعداد تقرير مفصل عن هذا المشروع قدمه لرئيس حكومته(22). </a:t>
            </a:r>
            <a:endParaRPr lang="en-US" dirty="0"/>
          </a:p>
        </p:txBody>
      </p:sp>
    </p:spTree>
    <p:extLst>
      <p:ext uri="{BB962C8B-B14F-4D97-AF65-F5344CB8AC3E}">
        <p14:creationId xmlns:p14="http://schemas.microsoft.com/office/powerpoint/2010/main" val="2191661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الحكومة الأردنية عارضت مشروع جونستون </a:t>
            </a:r>
            <a:endParaRPr lang="en-US" dirty="0"/>
          </a:p>
        </p:txBody>
      </p:sp>
      <p:sp>
        <p:nvSpPr>
          <p:cNvPr id="3" name="Content Placeholder 2"/>
          <p:cNvSpPr>
            <a:spLocks noGrp="1"/>
          </p:cNvSpPr>
          <p:nvPr>
            <p:ph idx="1"/>
          </p:nvPr>
        </p:nvSpPr>
        <p:spPr/>
        <p:txBody>
          <a:bodyPr>
            <a:normAutofit fontScale="77500" lnSpcReduction="20000"/>
          </a:bodyPr>
          <a:lstStyle/>
          <a:p>
            <a:pPr algn="just" rtl="1"/>
            <a:r>
              <a:rPr lang="ar-EG" dirty="0"/>
              <a:t> ويتضح مما سبق أيضًا أن الحكومة الأردنية عارضت مشروع جونستون لأسباب سياسية واقتصادية ودينية ، كما أن المشروع يجعل تخزين المياه في بحيرة طبرية الواقعة تحت سيطرة إسرائيل والتى رفضت أن تكون تحت سيطرة الأمم المتحدة، وأن المشروع يزيد من ملوحة المياه في النهر في الجزء الواقع في الأردن مما يؤثر على الزراعة وعلى خصوبة الأرض.</a:t>
            </a:r>
          </a:p>
          <a:p>
            <a:pPr algn="just" rtl="1"/>
            <a:r>
              <a:rPr lang="ar-EG" dirty="0"/>
              <a:t>وعرض أحمد فتحى رضوان السفير المصرى بعمان لوزارة الخارجية المصرية وجهة نظر السفير الأمريكى في عمان بشأن أسباب رفض العرب مشروع جونستون وحصرها في سببين رئيسيين هما : </a:t>
            </a:r>
          </a:p>
          <a:p>
            <a:pPr algn="just" rtl="1"/>
            <a:r>
              <a:rPr lang="ar-EG" dirty="0"/>
              <a:t>1- أن جونستون ربط مشروعه بمشكلة اللاجئين.</a:t>
            </a:r>
          </a:p>
          <a:p>
            <a:pPr algn="just" rtl="1"/>
            <a:r>
              <a:rPr lang="ar-EG" dirty="0"/>
              <a:t>2- صلة جونستون نفسه ببعض أصحاب رؤوس الأموال اليهودية في الولايات المتحدة الأمريكية ، مما أدى عدم الثقة به من جانب الدول العربية </a:t>
            </a:r>
            <a:r>
              <a:rPr lang="ar-SA" dirty="0"/>
              <a:t> </a:t>
            </a:r>
            <a:r>
              <a:rPr lang="ar-SA" dirty="0" smtClean="0"/>
              <a:t>. </a:t>
            </a:r>
            <a:endParaRPr lang="ar-EG" dirty="0"/>
          </a:p>
          <a:p>
            <a:pPr algn="just" rtl="1"/>
            <a:endParaRPr lang="en-US" dirty="0"/>
          </a:p>
        </p:txBody>
      </p:sp>
    </p:spTree>
    <p:extLst>
      <p:ext uri="{BB962C8B-B14F-4D97-AF65-F5344CB8AC3E}">
        <p14:creationId xmlns:p14="http://schemas.microsoft.com/office/powerpoint/2010/main" val="117356810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664</Words>
  <Application>Microsoft Office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6</vt:i4>
      </vt:variant>
      <vt:variant>
        <vt:lpstr>Slide Titles</vt:lpstr>
      </vt:variant>
      <vt:variant>
        <vt:i4>6</vt:i4>
      </vt:variant>
    </vt:vector>
  </HeadingPairs>
  <TitlesOfParts>
    <vt:vector size="12" baseType="lpstr">
      <vt:lpstr>1_Office Theme</vt:lpstr>
      <vt:lpstr>2_Office Theme</vt:lpstr>
      <vt:lpstr>3_Office Theme</vt:lpstr>
      <vt:lpstr>4_Office Theme</vt:lpstr>
      <vt:lpstr>5_Office Theme</vt:lpstr>
      <vt:lpstr>6_Office Theme</vt:lpstr>
      <vt:lpstr>الخارجية المصرية ومشروع جونستون :  م 1 / 3 </vt:lpstr>
      <vt:lpstr>استقبلت مصر أريك جونستون </vt:lpstr>
      <vt:lpstr>هدف مشروع جونستون</vt:lpstr>
      <vt:lpstr>موقف الدول العربية من مشروع جونستون</vt:lpstr>
      <vt:lpstr>موقف الاردن </vt:lpstr>
      <vt:lpstr>الحكومة الأردنية عارضت مشروع جونستون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khalednaghia</dc:creator>
  <cp:lastModifiedBy>khalednaghia</cp:lastModifiedBy>
  <cp:revision>2</cp:revision>
  <dcterms:created xsi:type="dcterms:W3CDTF">2020-03-21T19:31:33Z</dcterms:created>
  <dcterms:modified xsi:type="dcterms:W3CDTF">2020-03-21T23:11:58Z</dcterms:modified>
</cp:coreProperties>
</file>